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9" r:id="rId2"/>
    <p:sldId id="257" r:id="rId3"/>
    <p:sldId id="321" r:id="rId4"/>
    <p:sldId id="320" r:id="rId5"/>
    <p:sldId id="322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  <p:sldId id="2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45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6.sv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7F5FB1-2294-4A2B-B61F-ED545E0661DD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FC563-1691-444E-97F5-BEC0A4922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37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403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98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87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4" descr="Lean Manufacturing Explained | Reliable Plant">
            <a:extLst>
              <a:ext uri="{FF2B5EF4-FFF2-40B4-BE49-F238E27FC236}">
                <a16:creationId xmlns:a16="http://schemas.microsoft.com/office/drawing/2014/main" id="{D1F70366-A319-44D2-A079-BD532D815E6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5929" r="11666" b="3302"/>
          <a:stretch/>
        </p:blipFill>
        <p:spPr bwMode="auto">
          <a:xfrm>
            <a:off x="2863274" y="0"/>
            <a:ext cx="9144000" cy="4724400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5EA5F55-CD80-4B68-B0B6-626DAAD60EDF}"/>
              </a:ext>
            </a:extLst>
          </p:cNvPr>
          <p:cNvSpPr/>
          <p:nvPr userDrawn="1"/>
        </p:nvSpPr>
        <p:spPr>
          <a:xfrm>
            <a:off x="-39973" y="-6246"/>
            <a:ext cx="4408773" cy="2368446"/>
          </a:xfrm>
          <a:custGeom>
            <a:avLst/>
            <a:gdLst>
              <a:gd name="connsiteX0" fmla="*/ 0 w 3342806"/>
              <a:gd name="connsiteY0" fmla="*/ 0 h 2368446"/>
              <a:gd name="connsiteX1" fmla="*/ 3342806 w 3342806"/>
              <a:gd name="connsiteY1" fmla="*/ 0 h 2368446"/>
              <a:gd name="connsiteX2" fmla="*/ 2143593 w 3342806"/>
              <a:gd name="connsiteY2" fmla="*/ 2368446 h 2368446"/>
              <a:gd name="connsiteX3" fmla="*/ 14990 w 3342806"/>
              <a:gd name="connsiteY3" fmla="*/ 2368446 h 2368446"/>
              <a:gd name="connsiteX4" fmla="*/ 0 w 3342806"/>
              <a:gd name="connsiteY4" fmla="*/ 0 h 2368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2806" h="2368446">
                <a:moveTo>
                  <a:pt x="0" y="0"/>
                </a:moveTo>
                <a:lnTo>
                  <a:pt x="3342806" y="0"/>
                </a:lnTo>
                <a:lnTo>
                  <a:pt x="2143593" y="2368446"/>
                </a:lnTo>
                <a:lnTo>
                  <a:pt x="14990" y="2368446"/>
                </a:lnTo>
                <a:cubicBezTo>
                  <a:pt x="9993" y="1578964"/>
                  <a:pt x="4997" y="789482"/>
                  <a:pt x="0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CEFF818-2843-4F80-950C-BD8783B403B1}"/>
              </a:ext>
            </a:extLst>
          </p:cNvPr>
          <p:cNvSpPr/>
          <p:nvPr userDrawn="1"/>
        </p:nvSpPr>
        <p:spPr>
          <a:xfrm>
            <a:off x="10477500" y="2353457"/>
            <a:ext cx="1718873" cy="4504545"/>
          </a:xfrm>
          <a:custGeom>
            <a:avLst/>
            <a:gdLst>
              <a:gd name="connsiteX0" fmla="*/ 0 w 1289154"/>
              <a:gd name="connsiteY0" fmla="*/ 2398427 h 4557010"/>
              <a:gd name="connsiteX1" fmla="*/ 1199213 w 1289154"/>
              <a:gd name="connsiteY1" fmla="*/ 0 h 4557010"/>
              <a:gd name="connsiteX2" fmla="*/ 1199213 w 1289154"/>
              <a:gd name="connsiteY2" fmla="*/ 0 h 4557010"/>
              <a:gd name="connsiteX3" fmla="*/ 1199213 w 1289154"/>
              <a:gd name="connsiteY3" fmla="*/ 0 h 4557010"/>
              <a:gd name="connsiteX4" fmla="*/ 1289154 w 1289154"/>
              <a:gd name="connsiteY4" fmla="*/ 0 h 4557010"/>
              <a:gd name="connsiteX5" fmla="*/ 1289154 w 1289154"/>
              <a:gd name="connsiteY5" fmla="*/ 4557010 h 4557010"/>
              <a:gd name="connsiteX6" fmla="*/ 0 w 1289154"/>
              <a:gd name="connsiteY6" fmla="*/ 2398427 h 4557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9154" h="4557010">
                <a:moveTo>
                  <a:pt x="0" y="2398427"/>
                </a:moveTo>
                <a:lnTo>
                  <a:pt x="1199213" y="0"/>
                </a:lnTo>
                <a:lnTo>
                  <a:pt x="1199213" y="0"/>
                </a:lnTo>
                <a:lnTo>
                  <a:pt x="1199213" y="0"/>
                </a:lnTo>
                <a:lnTo>
                  <a:pt x="1289154" y="0"/>
                </a:lnTo>
                <a:lnTo>
                  <a:pt x="1289154" y="4557010"/>
                </a:lnTo>
                <a:lnTo>
                  <a:pt x="0" y="2398427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ECBA323-270B-4C8F-8B4B-D9731211BDF7}"/>
              </a:ext>
            </a:extLst>
          </p:cNvPr>
          <p:cNvSpPr/>
          <p:nvPr userDrawn="1"/>
        </p:nvSpPr>
        <p:spPr>
          <a:xfrm>
            <a:off x="10490201" y="2"/>
            <a:ext cx="1706172" cy="2333625"/>
          </a:xfrm>
          <a:custGeom>
            <a:avLst/>
            <a:gdLst>
              <a:gd name="connsiteX0" fmla="*/ 0 w 1285875"/>
              <a:gd name="connsiteY0" fmla="*/ 0 h 2333625"/>
              <a:gd name="connsiteX1" fmla="*/ 1171575 w 1285875"/>
              <a:gd name="connsiteY1" fmla="*/ 2333625 h 2333625"/>
              <a:gd name="connsiteX2" fmla="*/ 1285875 w 1285875"/>
              <a:gd name="connsiteY2" fmla="*/ 2324100 h 2333625"/>
              <a:gd name="connsiteX3" fmla="*/ 1285875 w 1285875"/>
              <a:gd name="connsiteY3" fmla="*/ 0 h 2333625"/>
              <a:gd name="connsiteX4" fmla="*/ 0 w 1285875"/>
              <a:gd name="connsiteY4" fmla="*/ 0 h 2333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5875" h="2333625">
                <a:moveTo>
                  <a:pt x="0" y="0"/>
                </a:moveTo>
                <a:lnTo>
                  <a:pt x="1171575" y="2333625"/>
                </a:lnTo>
                <a:lnTo>
                  <a:pt x="1285875" y="2324100"/>
                </a:lnTo>
                <a:lnTo>
                  <a:pt x="12858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7D057B-5F2A-42F9-BF9B-D1EE8B6D961F}"/>
              </a:ext>
            </a:extLst>
          </p:cNvPr>
          <p:cNvSpPr/>
          <p:nvPr userDrawn="1"/>
        </p:nvSpPr>
        <p:spPr>
          <a:xfrm>
            <a:off x="0" y="-6246"/>
            <a:ext cx="12192000" cy="6864246"/>
          </a:xfrm>
          <a:prstGeom prst="rect">
            <a:avLst/>
          </a:prstGeom>
          <a:solidFill>
            <a:srgbClr val="FFFFFF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Title Placeholder 1">
            <a:extLst>
              <a:ext uri="{FF2B5EF4-FFF2-40B4-BE49-F238E27FC236}">
                <a16:creationId xmlns:a16="http://schemas.microsoft.com/office/drawing/2014/main" id="{FD04DA20-D0BB-49F8-8E87-F4922D932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286605"/>
            <a:ext cx="11521440" cy="7023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58A2D07-5D90-4184-AD91-F484FF86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219201"/>
            <a:ext cx="11521440" cy="511676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1A1D38A2-C5E2-4DED-B96B-629D876B5E8E}"/>
              </a:ext>
            </a:extLst>
          </p:cNvPr>
          <p:cNvSpPr txBox="1">
            <a:spLocks/>
          </p:cNvSpPr>
          <p:nvPr userDrawn="1"/>
        </p:nvSpPr>
        <p:spPr>
          <a:xfrm>
            <a:off x="4673601" y="6571397"/>
            <a:ext cx="7399289" cy="2673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9pPr>
          </a:lstStyle>
          <a:p>
            <a:fld id="{4FAB73BC-B049-4115-A692-8D63A059BFB8}" type="slidenum">
              <a:rPr lang="en-US" sz="1000" smtClean="0"/>
              <a:pPr/>
              <a:t>‹#›</a:t>
            </a:fld>
            <a:endParaRPr lang="en-US" sz="10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AACD10-4161-4A9A-ABCF-87178BAE1406}"/>
              </a:ext>
            </a:extLst>
          </p:cNvPr>
          <p:cNvCxnSpPr/>
          <p:nvPr userDrawn="1"/>
        </p:nvCxnSpPr>
        <p:spPr>
          <a:xfrm>
            <a:off x="345440" y="990600"/>
            <a:ext cx="11582400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C190BD06-4685-455B-905A-6075130AFBFB}"/>
              </a:ext>
            </a:extLst>
          </p:cNvPr>
          <p:cNvSpPr/>
          <p:nvPr userDrawn="1"/>
        </p:nvSpPr>
        <p:spPr>
          <a:xfrm>
            <a:off x="200507" y="917000"/>
            <a:ext cx="203198" cy="152398"/>
          </a:xfrm>
          <a:prstGeom prst="ellipse">
            <a:avLst/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57119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4" descr="Lean Manufacturing Explained | Reliable Plant">
            <a:extLst>
              <a:ext uri="{FF2B5EF4-FFF2-40B4-BE49-F238E27FC236}">
                <a16:creationId xmlns:a16="http://schemas.microsoft.com/office/drawing/2014/main" id="{D1F70366-A319-44D2-A079-BD532D815E6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5929" r="11666" b="3302"/>
          <a:stretch/>
        </p:blipFill>
        <p:spPr bwMode="auto">
          <a:xfrm>
            <a:off x="2863274" y="0"/>
            <a:ext cx="9144000" cy="4724400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5EA5F55-CD80-4B68-B0B6-626DAAD60EDF}"/>
              </a:ext>
            </a:extLst>
          </p:cNvPr>
          <p:cNvSpPr/>
          <p:nvPr userDrawn="1"/>
        </p:nvSpPr>
        <p:spPr>
          <a:xfrm>
            <a:off x="-39973" y="-6246"/>
            <a:ext cx="4408773" cy="2368446"/>
          </a:xfrm>
          <a:custGeom>
            <a:avLst/>
            <a:gdLst>
              <a:gd name="connsiteX0" fmla="*/ 0 w 3342806"/>
              <a:gd name="connsiteY0" fmla="*/ 0 h 2368446"/>
              <a:gd name="connsiteX1" fmla="*/ 3342806 w 3342806"/>
              <a:gd name="connsiteY1" fmla="*/ 0 h 2368446"/>
              <a:gd name="connsiteX2" fmla="*/ 2143593 w 3342806"/>
              <a:gd name="connsiteY2" fmla="*/ 2368446 h 2368446"/>
              <a:gd name="connsiteX3" fmla="*/ 14990 w 3342806"/>
              <a:gd name="connsiteY3" fmla="*/ 2368446 h 2368446"/>
              <a:gd name="connsiteX4" fmla="*/ 0 w 3342806"/>
              <a:gd name="connsiteY4" fmla="*/ 0 h 2368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2806" h="2368446">
                <a:moveTo>
                  <a:pt x="0" y="0"/>
                </a:moveTo>
                <a:lnTo>
                  <a:pt x="3342806" y="0"/>
                </a:lnTo>
                <a:lnTo>
                  <a:pt x="2143593" y="2368446"/>
                </a:lnTo>
                <a:lnTo>
                  <a:pt x="14990" y="2368446"/>
                </a:lnTo>
                <a:cubicBezTo>
                  <a:pt x="9993" y="1578964"/>
                  <a:pt x="4997" y="789482"/>
                  <a:pt x="0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CEFF818-2843-4F80-950C-BD8783B403B1}"/>
              </a:ext>
            </a:extLst>
          </p:cNvPr>
          <p:cNvSpPr/>
          <p:nvPr userDrawn="1"/>
        </p:nvSpPr>
        <p:spPr>
          <a:xfrm>
            <a:off x="10477500" y="2353457"/>
            <a:ext cx="1718873" cy="4504545"/>
          </a:xfrm>
          <a:custGeom>
            <a:avLst/>
            <a:gdLst>
              <a:gd name="connsiteX0" fmla="*/ 0 w 1289154"/>
              <a:gd name="connsiteY0" fmla="*/ 2398427 h 4557010"/>
              <a:gd name="connsiteX1" fmla="*/ 1199213 w 1289154"/>
              <a:gd name="connsiteY1" fmla="*/ 0 h 4557010"/>
              <a:gd name="connsiteX2" fmla="*/ 1199213 w 1289154"/>
              <a:gd name="connsiteY2" fmla="*/ 0 h 4557010"/>
              <a:gd name="connsiteX3" fmla="*/ 1199213 w 1289154"/>
              <a:gd name="connsiteY3" fmla="*/ 0 h 4557010"/>
              <a:gd name="connsiteX4" fmla="*/ 1289154 w 1289154"/>
              <a:gd name="connsiteY4" fmla="*/ 0 h 4557010"/>
              <a:gd name="connsiteX5" fmla="*/ 1289154 w 1289154"/>
              <a:gd name="connsiteY5" fmla="*/ 4557010 h 4557010"/>
              <a:gd name="connsiteX6" fmla="*/ 0 w 1289154"/>
              <a:gd name="connsiteY6" fmla="*/ 2398427 h 4557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9154" h="4557010">
                <a:moveTo>
                  <a:pt x="0" y="2398427"/>
                </a:moveTo>
                <a:lnTo>
                  <a:pt x="1199213" y="0"/>
                </a:lnTo>
                <a:lnTo>
                  <a:pt x="1199213" y="0"/>
                </a:lnTo>
                <a:lnTo>
                  <a:pt x="1199213" y="0"/>
                </a:lnTo>
                <a:lnTo>
                  <a:pt x="1289154" y="0"/>
                </a:lnTo>
                <a:lnTo>
                  <a:pt x="1289154" y="4557010"/>
                </a:lnTo>
                <a:lnTo>
                  <a:pt x="0" y="2398427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ECBA323-270B-4C8F-8B4B-D9731211BDF7}"/>
              </a:ext>
            </a:extLst>
          </p:cNvPr>
          <p:cNvSpPr/>
          <p:nvPr userDrawn="1"/>
        </p:nvSpPr>
        <p:spPr>
          <a:xfrm>
            <a:off x="10490201" y="2"/>
            <a:ext cx="1706172" cy="2333625"/>
          </a:xfrm>
          <a:custGeom>
            <a:avLst/>
            <a:gdLst>
              <a:gd name="connsiteX0" fmla="*/ 0 w 1285875"/>
              <a:gd name="connsiteY0" fmla="*/ 0 h 2333625"/>
              <a:gd name="connsiteX1" fmla="*/ 1171575 w 1285875"/>
              <a:gd name="connsiteY1" fmla="*/ 2333625 h 2333625"/>
              <a:gd name="connsiteX2" fmla="*/ 1285875 w 1285875"/>
              <a:gd name="connsiteY2" fmla="*/ 2324100 h 2333625"/>
              <a:gd name="connsiteX3" fmla="*/ 1285875 w 1285875"/>
              <a:gd name="connsiteY3" fmla="*/ 0 h 2333625"/>
              <a:gd name="connsiteX4" fmla="*/ 0 w 1285875"/>
              <a:gd name="connsiteY4" fmla="*/ 0 h 2333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5875" h="2333625">
                <a:moveTo>
                  <a:pt x="0" y="0"/>
                </a:moveTo>
                <a:lnTo>
                  <a:pt x="1171575" y="2333625"/>
                </a:lnTo>
                <a:lnTo>
                  <a:pt x="1285875" y="2324100"/>
                </a:lnTo>
                <a:lnTo>
                  <a:pt x="12858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7D057B-5F2A-42F9-BF9B-D1EE8B6D961F}"/>
              </a:ext>
            </a:extLst>
          </p:cNvPr>
          <p:cNvSpPr/>
          <p:nvPr userDrawn="1"/>
        </p:nvSpPr>
        <p:spPr>
          <a:xfrm>
            <a:off x="0" y="-6246"/>
            <a:ext cx="12192000" cy="6864246"/>
          </a:xfrm>
          <a:prstGeom prst="rect">
            <a:avLst/>
          </a:prstGeom>
          <a:solidFill>
            <a:srgbClr val="FFFFFF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Title Placeholder 1">
            <a:extLst>
              <a:ext uri="{FF2B5EF4-FFF2-40B4-BE49-F238E27FC236}">
                <a16:creationId xmlns:a16="http://schemas.microsoft.com/office/drawing/2014/main" id="{FD04DA20-D0BB-49F8-8E87-F4922D932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286605"/>
            <a:ext cx="11521440" cy="7023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58A2D07-5D90-4184-AD91-F484FF86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219201"/>
            <a:ext cx="11521440" cy="511676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1A1D38A2-C5E2-4DED-B96B-629D876B5E8E}"/>
              </a:ext>
            </a:extLst>
          </p:cNvPr>
          <p:cNvSpPr txBox="1">
            <a:spLocks/>
          </p:cNvSpPr>
          <p:nvPr userDrawn="1"/>
        </p:nvSpPr>
        <p:spPr>
          <a:xfrm>
            <a:off x="4673601" y="6571397"/>
            <a:ext cx="7399289" cy="2673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9pPr>
          </a:lstStyle>
          <a:p>
            <a:fld id="{4FAB73BC-B049-4115-A692-8D63A059BFB8}" type="slidenum">
              <a:rPr lang="en-US" sz="1000" smtClean="0"/>
              <a:pPr/>
              <a:t>‹#›</a:t>
            </a:fld>
            <a:endParaRPr lang="en-US" sz="10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AACD10-4161-4A9A-ABCF-87178BAE1406}"/>
              </a:ext>
            </a:extLst>
          </p:cNvPr>
          <p:cNvCxnSpPr/>
          <p:nvPr userDrawn="1"/>
        </p:nvCxnSpPr>
        <p:spPr>
          <a:xfrm>
            <a:off x="345440" y="990600"/>
            <a:ext cx="11582400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C190BD06-4685-455B-905A-6075130AFBFB}"/>
              </a:ext>
            </a:extLst>
          </p:cNvPr>
          <p:cNvSpPr/>
          <p:nvPr userDrawn="1"/>
        </p:nvSpPr>
        <p:spPr>
          <a:xfrm>
            <a:off x="200507" y="917000"/>
            <a:ext cx="203198" cy="152398"/>
          </a:xfrm>
          <a:prstGeom prst="ellipse">
            <a:avLst/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52214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F5992-3FA3-476E-A9D5-9F63602DA455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14439" y="1163638"/>
            <a:ext cx="9152670" cy="368280"/>
          </a:xfrm>
          <a:solidFill>
            <a:schemeClr val="tx2"/>
          </a:solidFill>
          <a:ln>
            <a:solidFill>
              <a:schemeClr val="tx2"/>
            </a:solidFill>
          </a:ln>
        </p:spPr>
        <p:txBody>
          <a:bodyPr anchor="ctr">
            <a:noAutofit/>
          </a:bodyPr>
          <a:lstStyle>
            <a:lvl1pPr>
              <a:defRPr b="1" baseline="0">
                <a:solidFill>
                  <a:schemeClr val="bg1"/>
                </a:solidFill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 Insert Placeholder Title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2"/>
          </p:nvPr>
        </p:nvSpPr>
        <p:spPr>
          <a:xfrm>
            <a:off x="1629917" y="1532315"/>
            <a:ext cx="9137045" cy="4001589"/>
          </a:xfrm>
          <a:noFill/>
          <a:ln w="28575">
            <a:solidFill>
              <a:schemeClr val="tx2"/>
            </a:solidFill>
          </a:ln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3858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813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arallelogram 6"/>
          <p:cNvSpPr/>
          <p:nvPr userDrawn="1"/>
        </p:nvSpPr>
        <p:spPr>
          <a:xfrm>
            <a:off x="88900" y="38100"/>
            <a:ext cx="9461500" cy="458840"/>
          </a:xfrm>
          <a:prstGeom prst="parallelogram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FFFFC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871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81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57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382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58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13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74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4D487-F17D-405A-8126-D2017D03979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EC4AB-9A72-4857-8053-E60F1011124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538606" y="6424196"/>
            <a:ext cx="1653394" cy="43338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1" y="6424611"/>
            <a:ext cx="10527103" cy="43338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1502" y="6505071"/>
            <a:ext cx="3581401" cy="28466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600" dirty="0" smtClean="0">
                <a:solidFill>
                  <a:schemeClr val="bg1"/>
                </a:solidFill>
                <a:latin typeface="Bahnschrift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Lean Manufacturing &amp; Industry 4.0</a:t>
            </a:r>
            <a:endParaRPr lang="en-US" sz="1600" dirty="0">
              <a:solidFill>
                <a:schemeClr val="bg1"/>
              </a:solidFill>
              <a:latin typeface="Bahnschrift" panose="020B0502040204020203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748463" y="6492874"/>
            <a:ext cx="2695074" cy="228601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600" dirty="0" smtClean="0">
                <a:solidFill>
                  <a:schemeClr val="bg1"/>
                </a:solidFill>
                <a:latin typeface="Bahnschrift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www.lean-tool.com</a:t>
            </a:r>
            <a:endParaRPr lang="en-US" sz="1600" dirty="0">
              <a:solidFill>
                <a:schemeClr val="bg1"/>
              </a:solidFill>
              <a:latin typeface="Bahnschrift" panose="020B0502040204020203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8051340" y="6521449"/>
            <a:ext cx="2640405" cy="339222"/>
          </a:xfrm>
          <a:prstGeom prst="rect">
            <a:avLst/>
          </a:prstGeom>
          <a:noFill/>
        </p:spPr>
        <p:txBody>
          <a:bodyPr vert="horz" wrap="square" lIns="0" tIns="0" rIns="0" bIns="0" rtlCol="0">
            <a:noAutofit/>
          </a:bodyPr>
          <a:lstStyle/>
          <a:p>
            <a:pPr marL="0" indent="0" algn="l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400" dirty="0" smtClean="0">
                <a:solidFill>
                  <a:schemeClr val="bg1"/>
                </a:solidFill>
                <a:latin typeface="Bahnschrift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Presented by:</a:t>
            </a:r>
            <a:r>
              <a:rPr lang="en-US" sz="1400" baseline="0" dirty="0" smtClean="0">
                <a:solidFill>
                  <a:schemeClr val="bg1"/>
                </a:solidFill>
                <a:latin typeface="Bahnschrift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Bahnschrift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Yaser</a:t>
            </a:r>
            <a:r>
              <a:rPr lang="en-US" sz="1400" baseline="0" dirty="0" smtClean="0">
                <a:solidFill>
                  <a:schemeClr val="bg1"/>
                </a:solidFill>
                <a:latin typeface="Bahnschrift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Ali </a:t>
            </a:r>
            <a:r>
              <a:rPr lang="en-US" sz="1400" baseline="0" dirty="0" err="1" smtClean="0">
                <a:solidFill>
                  <a:schemeClr val="bg1"/>
                </a:solidFill>
                <a:latin typeface="Bahnschrift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Husen</a:t>
            </a:r>
            <a:endParaRPr lang="en-US" sz="1400" dirty="0">
              <a:solidFill>
                <a:schemeClr val="bg1"/>
              </a:solidFill>
              <a:latin typeface="Bahnschrift" panose="020B0502040204020203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4" name="Parallelogram 13"/>
          <p:cNvSpPr/>
          <p:nvPr userDrawn="1"/>
        </p:nvSpPr>
        <p:spPr>
          <a:xfrm>
            <a:off x="88900" y="38100"/>
            <a:ext cx="9461500" cy="458840"/>
          </a:xfrm>
          <a:prstGeom prst="parallelogram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FFFFC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5417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5" r:id="rId12"/>
    <p:sldLayoutId id="2147483687" r:id="rId13"/>
    <p:sldLayoutId id="2147483688" r:id="rId1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4;p11"/>
          <p:cNvSpPr txBox="1">
            <a:spLocks/>
          </p:cNvSpPr>
          <p:nvPr/>
        </p:nvSpPr>
        <p:spPr>
          <a:xfrm>
            <a:off x="2085483" y="1256390"/>
            <a:ext cx="8636000" cy="2221425"/>
          </a:xfrm>
          <a:prstGeom prst="rect">
            <a:avLst/>
          </a:prstGeom>
        </p:spPr>
        <p:txBody>
          <a:bodyPr spcFirstLastPara="1" vert="horz" wrap="square" lIns="68569" tIns="68569" rIns="68569" bIns="68569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OEE Box</a:t>
            </a:r>
            <a:endParaRPr lang="en-US" sz="138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3659787"/>
            <a:ext cx="5263166" cy="101027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extBox 6"/>
          <p:cNvSpPr txBox="1"/>
          <p:nvPr/>
        </p:nvSpPr>
        <p:spPr>
          <a:xfrm>
            <a:off x="200695" y="3841758"/>
            <a:ext cx="4861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Yaser Ali </a:t>
            </a:r>
            <a:r>
              <a:rPr lang="en-US" sz="36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Husen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0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121" y="-54647"/>
            <a:ext cx="3702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Node-Red Dashboard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8470901" y="130778"/>
            <a:ext cx="3721100" cy="39935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1" hangingPunct="1">
              <a:buNone/>
            </a:pPr>
            <a:r>
              <a:rPr lang="en-US" sz="2400" b="1" i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Trouble Record</a:t>
            </a:r>
            <a:endParaRPr lang="en-US" sz="2400" b="1" i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NodeRed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0128"/>
            <a:ext cx="10418996" cy="58579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73821" y="530128"/>
            <a:ext cx="18181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4625" indent="-174625">
              <a:buFont typeface="Wingdings" panose="05000000000000000000" pitchFamily="2" charset="2"/>
              <a:buChar char="Ø"/>
            </a:pPr>
            <a:r>
              <a:rPr lang="en-US" sz="1400" b="1" dirty="0" smtClean="0"/>
              <a:t>View trouble record</a:t>
            </a:r>
          </a:p>
          <a:p>
            <a:pPr marL="174625" indent="-174625">
              <a:buFont typeface="Wingdings" panose="05000000000000000000" pitchFamily="2" charset="2"/>
              <a:buChar char="Ø"/>
              <a:tabLst>
                <a:tab pos="174625" algn="l"/>
              </a:tabLst>
            </a:pPr>
            <a:r>
              <a:rPr lang="en-US" sz="1400" b="1" dirty="0" smtClean="0"/>
              <a:t>Add comment trouble time</a:t>
            </a:r>
            <a:endParaRPr lang="id-ID" sz="1400" b="1" dirty="0"/>
          </a:p>
        </p:txBody>
      </p:sp>
    </p:spTree>
    <p:extLst>
      <p:ext uri="{BB962C8B-B14F-4D97-AF65-F5344CB8AC3E}">
        <p14:creationId xmlns:p14="http://schemas.microsoft.com/office/powerpoint/2010/main" val="15017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121" y="-54647"/>
            <a:ext cx="3702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Node-Red Dashboard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8470901" y="130778"/>
            <a:ext cx="3721100" cy="39935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1" hangingPunct="1">
              <a:buNone/>
            </a:pPr>
            <a:r>
              <a:rPr lang="en-US" sz="2400" b="1" i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OEE Record Date</a:t>
            </a:r>
            <a:endParaRPr lang="en-US" sz="2400" b="1" i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NodeRed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0127"/>
            <a:ext cx="10414000" cy="58551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73821" y="530128"/>
            <a:ext cx="1818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4625" indent="-174625">
              <a:buFont typeface="Wingdings" panose="05000000000000000000" pitchFamily="2" charset="2"/>
              <a:buChar char="Ø"/>
            </a:pPr>
            <a:r>
              <a:rPr lang="en-US" sz="1400" b="1" dirty="0" smtClean="0"/>
              <a:t>View OEE based on date</a:t>
            </a:r>
            <a:endParaRPr lang="id-ID" sz="1400" b="1" dirty="0"/>
          </a:p>
        </p:txBody>
      </p:sp>
    </p:spTree>
    <p:extLst>
      <p:ext uri="{BB962C8B-B14F-4D97-AF65-F5344CB8AC3E}">
        <p14:creationId xmlns:p14="http://schemas.microsoft.com/office/powerpoint/2010/main" val="317315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121" y="-54647"/>
            <a:ext cx="3702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Node-Red Dashboard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8470901" y="130778"/>
            <a:ext cx="3721100" cy="39935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1" hangingPunct="1">
              <a:buNone/>
            </a:pPr>
            <a:r>
              <a:rPr lang="en-US" sz="2400" b="1" i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Daily OEE Record</a:t>
            </a:r>
            <a:endParaRPr lang="en-US" sz="2400" b="1" i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NodeRed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0128"/>
            <a:ext cx="10418996" cy="58579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73821" y="530128"/>
            <a:ext cx="1818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4625" indent="-174625">
              <a:buFont typeface="Wingdings" panose="05000000000000000000" pitchFamily="2" charset="2"/>
              <a:buChar char="Ø"/>
            </a:pPr>
            <a:r>
              <a:rPr lang="en-US" sz="1400" b="1" dirty="0" smtClean="0"/>
              <a:t>View daily OEE and detail information</a:t>
            </a:r>
            <a:endParaRPr lang="id-ID" sz="1400" b="1" dirty="0"/>
          </a:p>
        </p:txBody>
      </p:sp>
    </p:spTree>
    <p:extLst>
      <p:ext uri="{BB962C8B-B14F-4D97-AF65-F5344CB8AC3E}">
        <p14:creationId xmlns:p14="http://schemas.microsoft.com/office/powerpoint/2010/main" val="3049090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121" y="-54647"/>
            <a:ext cx="73222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Macro Excel Database Configuration</a:t>
            </a:r>
          </a:p>
        </p:txBody>
      </p:sp>
      <p:pic>
        <p:nvPicPr>
          <p:cNvPr id="2" name="Exce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9800" y="542828"/>
            <a:ext cx="10350500" cy="581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448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4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2768958"/>
            <a:ext cx="12192000" cy="114001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7" name="TextBox 6"/>
          <p:cNvSpPr txBox="1"/>
          <p:nvPr/>
        </p:nvSpPr>
        <p:spPr>
          <a:xfrm>
            <a:off x="0" y="283113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Thank You</a:t>
            </a:r>
            <a:endParaRPr lang="en-US" sz="6000" b="1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453379-B613-40C8-B19D-094A752DDD8A}"/>
              </a:ext>
            </a:extLst>
          </p:cNvPr>
          <p:cNvSpPr txBox="1"/>
          <p:nvPr/>
        </p:nvSpPr>
        <p:spPr>
          <a:xfrm>
            <a:off x="5302783" y="5407102"/>
            <a:ext cx="1838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pc="19" dirty="0" smtClean="0">
                <a:solidFill>
                  <a:srgbClr val="002060"/>
                </a:solidFill>
                <a:cs typeface="Gothic Uralic"/>
              </a:rPr>
              <a:t>+628128717487</a:t>
            </a:r>
            <a:endParaRPr lang="en-ID" sz="1400" spc="225" dirty="0">
              <a:solidFill>
                <a:srgbClr val="002060"/>
              </a:solidFill>
            </a:endParaRPr>
          </a:p>
        </p:txBody>
      </p:sp>
      <p:pic>
        <p:nvPicPr>
          <p:cNvPr id="10" name="Graphic 7">
            <a:extLst>
              <a:ext uri="{FF2B5EF4-FFF2-40B4-BE49-F238E27FC236}">
                <a16:creationId xmlns:a16="http://schemas.microsoft.com/office/drawing/2014/main" id="{0278E5F0-0C33-4BED-847D-B2D2970BA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623" y="5416934"/>
            <a:ext cx="27432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90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77121" y="-54647"/>
            <a:ext cx="27037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Purpose &amp; Goal</a:t>
            </a:r>
            <a:endParaRPr lang="id-ID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anose="020B0604020202020204" pitchFamily="34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869987" y="908750"/>
            <a:ext cx="10064713" cy="529426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ü"/>
            </a:pPr>
            <a:r>
              <a:rPr lang="en-US" sz="3600" b="0" i="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Providing OEE Monitoring System With Low Cost Budget</a:t>
            </a:r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build the system</a:t>
            </a:r>
            <a:endParaRPr lang="en-US" sz="3600" b="0" i="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use and 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develop</a:t>
            </a:r>
            <a:endParaRPr lang="en-US" sz="36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eaLnBrk="1" hangingPunct="1">
              <a:buNone/>
            </a:pPr>
            <a:endParaRPr lang="en-US" sz="3600" b="0" i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08"/>
          <a:stretch/>
        </p:blipFill>
        <p:spPr>
          <a:xfrm rot="5400000">
            <a:off x="8080304" y="2249321"/>
            <a:ext cx="4341019" cy="3196571"/>
          </a:xfrm>
          <a:prstGeom prst="rect">
            <a:avLst/>
          </a:prstGeom>
        </p:spPr>
      </p:pic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9369361" y="5992324"/>
            <a:ext cx="1762903" cy="529426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 sz="2600" b="1" i="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OEE Box</a:t>
            </a:r>
            <a:endParaRPr lang="en-US" sz="2600" b="1" i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50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77121" y="-54647"/>
            <a:ext cx="15199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OEE Box</a:t>
            </a:r>
            <a:endParaRPr lang="id-ID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clrChange>
              <a:clrFrom>
                <a:srgbClr val="AE9C8B"/>
              </a:clrFrom>
              <a:clrTo>
                <a:srgbClr val="AE9C8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16350" y="1647825"/>
            <a:ext cx="3359150" cy="468972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661" t="23663" r="3661" b="21330"/>
          <a:stretch/>
        </p:blipFill>
        <p:spPr>
          <a:xfrm rot="20696219">
            <a:off x="7785099" y="618730"/>
            <a:ext cx="3187700" cy="1933715"/>
          </a:xfrm>
          <a:prstGeom prst="rect">
            <a:avLst/>
          </a:prstGeom>
        </p:spPr>
      </p:pic>
      <p:sp>
        <p:nvSpPr>
          <p:cNvPr id="6" name="Line Callout 1 (Border and Accent Bar) 5"/>
          <p:cNvSpPr/>
          <p:nvPr/>
        </p:nvSpPr>
        <p:spPr>
          <a:xfrm>
            <a:off x="7823199" y="715636"/>
            <a:ext cx="3111500" cy="2116464"/>
          </a:xfrm>
          <a:prstGeom prst="accentBorderCallout1">
            <a:avLst>
              <a:gd name="adj1" fmla="val 22400"/>
              <a:gd name="adj2" fmla="val -3843"/>
              <a:gd name="adj3" fmla="val 73084"/>
              <a:gd name="adj4" fmla="val -35884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Raspberry PI Compute Module 4 as </a:t>
            </a:r>
            <a:r>
              <a:rPr lang="en-US" b="1" dirty="0" err="1" smtClean="0">
                <a:solidFill>
                  <a:schemeClr val="tx1"/>
                </a:solidFill>
              </a:rPr>
              <a:t>IoT</a:t>
            </a:r>
            <a:r>
              <a:rPr lang="en-US" b="1" dirty="0" smtClean="0">
                <a:solidFill>
                  <a:schemeClr val="tx1"/>
                </a:solidFill>
              </a:rPr>
              <a:t> Device</a:t>
            </a:r>
            <a:endParaRPr lang="id-ID" b="1" dirty="0">
              <a:solidFill>
                <a:schemeClr val="tx1"/>
              </a:solidFill>
            </a:endParaRPr>
          </a:p>
        </p:txBody>
      </p:sp>
      <p:sp>
        <p:nvSpPr>
          <p:cNvPr id="8" name="Line Callout 1 (Border and Accent Bar) 7"/>
          <p:cNvSpPr/>
          <p:nvPr/>
        </p:nvSpPr>
        <p:spPr>
          <a:xfrm>
            <a:off x="7823199" y="3411335"/>
            <a:ext cx="2108201" cy="2116464"/>
          </a:xfrm>
          <a:prstGeom prst="accentBorderCallout1">
            <a:avLst>
              <a:gd name="adj1" fmla="val 22400"/>
              <a:gd name="adj2" fmla="val -3843"/>
              <a:gd name="adj3" fmla="val 71284"/>
              <a:gd name="adj4" fmla="val -5696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Power Supply 12 V</a:t>
            </a:r>
            <a:endParaRPr lang="id-ID" b="1" dirty="0">
              <a:solidFill>
                <a:schemeClr val="tx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34018" y="3532243"/>
            <a:ext cx="1768782" cy="1508308"/>
          </a:xfrm>
          <a:prstGeom prst="rect">
            <a:avLst/>
          </a:prstGeom>
        </p:spPr>
      </p:pic>
      <p:sp>
        <p:nvSpPr>
          <p:cNvPr id="10" name="Line Callout 1 (Border and Accent Bar) 9"/>
          <p:cNvSpPr/>
          <p:nvPr/>
        </p:nvSpPr>
        <p:spPr>
          <a:xfrm>
            <a:off x="774700" y="1609462"/>
            <a:ext cx="2393951" cy="2116464"/>
          </a:xfrm>
          <a:prstGeom prst="accentBorderCallout1">
            <a:avLst>
              <a:gd name="adj1" fmla="val 29601"/>
              <a:gd name="adj2" fmla="val 105796"/>
              <a:gd name="adj3" fmla="val 55081"/>
              <a:gd name="adj4" fmla="val 149819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Relays, for receiving signal from machine</a:t>
            </a:r>
            <a:endParaRPr lang="id-ID" b="1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9000" y="1680308"/>
            <a:ext cx="1999521" cy="1485254"/>
          </a:xfrm>
          <a:prstGeom prst="rect">
            <a:avLst/>
          </a:prstGeom>
        </p:spPr>
      </p:pic>
      <p:sp>
        <p:nvSpPr>
          <p:cNvPr id="12" name="Line Callout 1 (Border and Accent Bar) 11"/>
          <p:cNvSpPr/>
          <p:nvPr/>
        </p:nvSpPr>
        <p:spPr>
          <a:xfrm>
            <a:off x="317500" y="4075840"/>
            <a:ext cx="2851151" cy="2116464"/>
          </a:xfrm>
          <a:prstGeom prst="accentBorderCallout1">
            <a:avLst>
              <a:gd name="adj1" fmla="val 29601"/>
              <a:gd name="adj2" fmla="val 105796"/>
              <a:gd name="adj3" fmla="val 55081"/>
              <a:gd name="adj4" fmla="val 149819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Using Ethernet cable for communication to database</a:t>
            </a:r>
            <a:endParaRPr lang="id-ID" b="1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1400" y="4134155"/>
            <a:ext cx="1504113" cy="150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346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77121" y="-54647"/>
            <a:ext cx="15324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Concept</a:t>
            </a:r>
            <a:endParaRPr lang="id-ID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Shop_Floor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4644" y="530128"/>
            <a:ext cx="10421056" cy="586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38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77121" y="-54647"/>
            <a:ext cx="15324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Concept</a:t>
            </a:r>
            <a:endParaRPr lang="id-ID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AE9C8B"/>
              </a:clrFrom>
              <a:clrTo>
                <a:srgbClr val="AE9C8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08870" y="3973258"/>
            <a:ext cx="1590030" cy="221984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clrChange>
              <a:clrFrom>
                <a:srgbClr val="B59991"/>
              </a:clrFrom>
              <a:clrTo>
                <a:srgbClr val="B5999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7800" y="530128"/>
            <a:ext cx="2914650" cy="34431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51300" y="5519144"/>
            <a:ext cx="907321" cy="6739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01675" y="1981201"/>
            <a:ext cx="901700" cy="901700"/>
          </a:xfrm>
          <a:prstGeom prst="rect">
            <a:avLst/>
          </a:prstGeom>
        </p:spPr>
      </p:pic>
      <p:sp>
        <p:nvSpPr>
          <p:cNvPr id="9" name="Freeform 8"/>
          <p:cNvSpPr/>
          <p:nvPr/>
        </p:nvSpPr>
        <p:spPr>
          <a:xfrm>
            <a:off x="3111500" y="2692400"/>
            <a:ext cx="1143000" cy="3111500"/>
          </a:xfrm>
          <a:custGeom>
            <a:avLst/>
            <a:gdLst>
              <a:gd name="connsiteX0" fmla="*/ 0 w 1143000"/>
              <a:gd name="connsiteY0" fmla="*/ 0 h 3111500"/>
              <a:gd name="connsiteX1" fmla="*/ 0 w 1143000"/>
              <a:gd name="connsiteY1" fmla="*/ 3111500 h 3111500"/>
              <a:gd name="connsiteX2" fmla="*/ 1143000 w 1143000"/>
              <a:gd name="connsiteY2" fmla="*/ 3111500 h 311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3000" h="3111500">
                <a:moveTo>
                  <a:pt x="0" y="0"/>
                </a:moveTo>
                <a:lnTo>
                  <a:pt x="0" y="3111500"/>
                </a:lnTo>
                <a:lnTo>
                  <a:pt x="1143000" y="3111500"/>
                </a:lnTo>
              </a:path>
            </a:pathLst>
          </a:cu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661" t="23663" r="3661" b="21330"/>
          <a:stretch/>
        </p:blipFill>
        <p:spPr>
          <a:xfrm rot="20696219">
            <a:off x="3445131" y="4510212"/>
            <a:ext cx="1502269" cy="911303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4460510" y="5182128"/>
            <a:ext cx="0" cy="786645"/>
          </a:xfrm>
          <a:prstGeom prst="line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026" name="Picture 2" descr="PostgreSQL performance tuning for faster query execution | Informatica ed  Altr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881" y="542829"/>
            <a:ext cx="1541226" cy="1541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reeform 13"/>
          <p:cNvSpPr/>
          <p:nvPr/>
        </p:nvSpPr>
        <p:spPr>
          <a:xfrm>
            <a:off x="4622800" y="1358900"/>
            <a:ext cx="2463800" cy="3263900"/>
          </a:xfrm>
          <a:custGeom>
            <a:avLst/>
            <a:gdLst>
              <a:gd name="connsiteX0" fmla="*/ 0 w 2463800"/>
              <a:gd name="connsiteY0" fmla="*/ 3263900 h 3263900"/>
              <a:gd name="connsiteX1" fmla="*/ 0 w 2463800"/>
              <a:gd name="connsiteY1" fmla="*/ 0 h 3263900"/>
              <a:gd name="connsiteX2" fmla="*/ 2463800 w 2463800"/>
              <a:gd name="connsiteY2" fmla="*/ 0 h 326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3800" h="3263900">
                <a:moveTo>
                  <a:pt x="0" y="3263900"/>
                </a:moveTo>
                <a:lnTo>
                  <a:pt x="0" y="0"/>
                </a:lnTo>
                <a:lnTo>
                  <a:pt x="2463800" y="0"/>
                </a:lnTo>
              </a:path>
            </a:pathLst>
          </a:cu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8" name="Group 17"/>
          <p:cNvGrpSpPr/>
          <p:nvPr/>
        </p:nvGrpSpPr>
        <p:grpSpPr>
          <a:xfrm>
            <a:off x="8505939" y="381000"/>
            <a:ext cx="3512178" cy="2886082"/>
            <a:chOff x="8505939" y="381000"/>
            <a:chExt cx="3512178" cy="2886082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8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</a:blip>
            <a:srcRect t="11213" b="6613"/>
            <a:stretch/>
          </p:blipFill>
          <p:spPr>
            <a:xfrm>
              <a:off x="8505939" y="381000"/>
              <a:ext cx="3512178" cy="2886082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16950" y="466628"/>
              <a:ext cx="3275954" cy="1841824"/>
            </a:xfrm>
            <a:prstGeom prst="rect">
              <a:avLst/>
            </a:prstGeom>
          </p:spPr>
        </p:pic>
      </p:grp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2849933" y="1439094"/>
            <a:ext cx="1063378" cy="529426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</a:t>
            </a:r>
            <a:r>
              <a:rPr lang="en-US" sz="1800" b="0" i="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Relays </a:t>
            </a:r>
            <a:endParaRPr lang="en-US" sz="1800" b="0" i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3404247" y="5896491"/>
            <a:ext cx="1063378" cy="368898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Relays</a:t>
            </a:r>
            <a:endParaRPr lang="en-US" sz="1800" b="0" i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Rectangle 3"/>
          <p:cNvSpPr txBox="1">
            <a:spLocks noChangeArrowheads="1"/>
          </p:cNvSpPr>
          <p:nvPr/>
        </p:nvSpPr>
        <p:spPr bwMode="auto">
          <a:xfrm>
            <a:off x="3449977" y="4298292"/>
            <a:ext cx="1063378" cy="368898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CM 4</a:t>
            </a:r>
            <a:endParaRPr lang="en-US" sz="1800" b="0" i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 bwMode="auto">
          <a:xfrm>
            <a:off x="7086600" y="237740"/>
            <a:ext cx="1063378" cy="368898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Database</a:t>
            </a:r>
            <a:endParaRPr lang="en-US" sz="1800" b="0" i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8064500" y="1387540"/>
            <a:ext cx="466839" cy="0"/>
          </a:xfrm>
          <a:prstGeom prst="line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Rectangle 3"/>
          <p:cNvSpPr txBox="1">
            <a:spLocks noChangeArrowheads="1"/>
          </p:cNvSpPr>
          <p:nvPr/>
        </p:nvSpPr>
        <p:spPr bwMode="auto">
          <a:xfrm>
            <a:off x="9474200" y="119570"/>
            <a:ext cx="1511300" cy="368898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Dashboard</a:t>
            </a:r>
            <a:endParaRPr lang="en-US" sz="1800" b="0" i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6235" b="20941"/>
          <a:stretch/>
        </p:blipFill>
        <p:spPr>
          <a:xfrm>
            <a:off x="8135385" y="2448161"/>
            <a:ext cx="1260293" cy="800061"/>
          </a:xfrm>
          <a:prstGeom prst="rect">
            <a:avLst/>
          </a:prstGeom>
        </p:spPr>
      </p:pic>
      <p:sp>
        <p:nvSpPr>
          <p:cNvPr id="29" name="Rectangle 3"/>
          <p:cNvSpPr txBox="1">
            <a:spLocks noChangeArrowheads="1"/>
          </p:cNvSpPr>
          <p:nvPr/>
        </p:nvSpPr>
        <p:spPr bwMode="auto">
          <a:xfrm>
            <a:off x="8020903" y="3184623"/>
            <a:ext cx="2749550" cy="368898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Powered by Raspberry Pi</a:t>
            </a:r>
            <a:endParaRPr lang="en-US" sz="1800" b="0" i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 bwMode="auto">
          <a:xfrm>
            <a:off x="5114678" y="6046757"/>
            <a:ext cx="1063378" cy="368898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OEE Box</a:t>
            </a:r>
            <a:endParaRPr lang="en-US" sz="1800" b="1" i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44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121" y="-54647"/>
            <a:ext cx="3702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Grafana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 Dashboard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99" y="517428"/>
            <a:ext cx="10396669" cy="584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3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121" y="-54647"/>
            <a:ext cx="3702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Node-Red Dashboard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9105901" y="130778"/>
            <a:ext cx="3086100" cy="39935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1" hangingPunct="1">
              <a:buNone/>
            </a:pPr>
            <a:r>
              <a:rPr lang="en-US" sz="2400" b="1" i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Dashboard Real Time</a:t>
            </a:r>
            <a:endParaRPr lang="en-US" sz="2400" b="1" i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NodeRed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0128"/>
            <a:ext cx="10373821" cy="583257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373821" y="530128"/>
            <a:ext cx="18181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4625" indent="-174625">
              <a:buFont typeface="Wingdings" panose="05000000000000000000" pitchFamily="2" charset="2"/>
              <a:buChar char="Ø"/>
            </a:pPr>
            <a:r>
              <a:rPr lang="en-US" sz="1400" b="1" dirty="0" smtClean="0"/>
              <a:t>View OEE Real Time</a:t>
            </a:r>
          </a:p>
          <a:p>
            <a:pPr marL="174625" indent="-174625">
              <a:buFont typeface="Wingdings" panose="05000000000000000000" pitchFamily="2" charset="2"/>
              <a:buChar char="Ø"/>
              <a:tabLst>
                <a:tab pos="174625" algn="l"/>
              </a:tabLst>
            </a:pPr>
            <a:r>
              <a:rPr lang="en-US" sz="1400" b="1" dirty="0" err="1" smtClean="0"/>
              <a:t>Grafana</a:t>
            </a:r>
            <a:r>
              <a:rPr lang="en-US" sz="1400" b="1" dirty="0" smtClean="0"/>
              <a:t> Access</a:t>
            </a:r>
            <a:endParaRPr lang="id-ID" sz="1400" b="1" dirty="0"/>
          </a:p>
        </p:txBody>
      </p:sp>
    </p:spTree>
    <p:extLst>
      <p:ext uri="{BB962C8B-B14F-4D97-AF65-F5344CB8AC3E}">
        <p14:creationId xmlns:p14="http://schemas.microsoft.com/office/powerpoint/2010/main" val="216447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121" y="-54647"/>
            <a:ext cx="3702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Node-Red Dashboard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8470901" y="130778"/>
            <a:ext cx="3721100" cy="39935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1" hangingPunct="1">
              <a:buNone/>
            </a:pPr>
            <a:r>
              <a:rPr lang="en-US" sz="2400" b="1" i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Input Type &amp; Stop Category</a:t>
            </a:r>
            <a:endParaRPr lang="en-US" sz="2400" b="1" i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NodeRed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4776"/>
            <a:ext cx="10373821" cy="58325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73821" y="530128"/>
            <a:ext cx="18181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4625" indent="-174625">
              <a:buFont typeface="Wingdings" panose="05000000000000000000" pitchFamily="2" charset="2"/>
              <a:buChar char="Ø"/>
            </a:pPr>
            <a:r>
              <a:rPr lang="en-US" sz="1400" b="1" dirty="0" smtClean="0"/>
              <a:t>Input type product / change type</a:t>
            </a:r>
          </a:p>
          <a:p>
            <a:pPr marL="174625" indent="-174625">
              <a:buFont typeface="Wingdings" panose="05000000000000000000" pitchFamily="2" charset="2"/>
              <a:buChar char="Ø"/>
              <a:tabLst>
                <a:tab pos="174625" algn="l"/>
              </a:tabLst>
            </a:pPr>
            <a:r>
              <a:rPr lang="en-US" sz="1400" b="1" dirty="0" smtClean="0"/>
              <a:t>Input current stop time category</a:t>
            </a:r>
            <a:endParaRPr lang="id-ID" sz="1400" b="1" dirty="0"/>
          </a:p>
        </p:txBody>
      </p:sp>
    </p:spTree>
    <p:extLst>
      <p:ext uri="{BB962C8B-B14F-4D97-AF65-F5344CB8AC3E}">
        <p14:creationId xmlns:p14="http://schemas.microsoft.com/office/powerpoint/2010/main" val="510326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5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121" y="-54647"/>
            <a:ext cx="3702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Node-Red Dashboard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8470901" y="130778"/>
            <a:ext cx="3721100" cy="39935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8" indent="-342908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1" hangingPunct="1">
              <a:buNone/>
            </a:pPr>
            <a:r>
              <a:rPr lang="en-US" sz="2400" b="1" i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Input Defect</a:t>
            </a:r>
            <a:endParaRPr lang="en-US" sz="2400" b="1" i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NodeRed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0128"/>
            <a:ext cx="10373820" cy="58325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73821" y="530128"/>
            <a:ext cx="18181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4625" indent="-174625">
              <a:buFont typeface="Wingdings" panose="05000000000000000000" pitchFamily="2" charset="2"/>
              <a:buChar char="Ø"/>
            </a:pPr>
            <a:r>
              <a:rPr lang="en-US" sz="1400" b="1" dirty="0" smtClean="0"/>
              <a:t>Input defect manually</a:t>
            </a:r>
          </a:p>
          <a:p>
            <a:pPr marL="174625" indent="-174625">
              <a:buFont typeface="Wingdings" panose="05000000000000000000" pitchFamily="2" charset="2"/>
              <a:buChar char="Ø"/>
              <a:tabLst>
                <a:tab pos="174625" algn="l"/>
              </a:tabLst>
            </a:pPr>
            <a:r>
              <a:rPr lang="en-US" sz="1400" b="1" dirty="0" smtClean="0"/>
              <a:t>Edit defect</a:t>
            </a:r>
            <a:endParaRPr lang="id-ID" sz="1400" b="1" dirty="0"/>
          </a:p>
        </p:txBody>
      </p:sp>
    </p:spTree>
    <p:extLst>
      <p:ext uri="{BB962C8B-B14F-4D97-AF65-F5344CB8AC3E}">
        <p14:creationId xmlns:p14="http://schemas.microsoft.com/office/powerpoint/2010/main" val="3260468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1492</TotalTime>
  <Words>151</Words>
  <Application>Microsoft Office PowerPoint</Application>
  <PresentationFormat>Widescreen</PresentationFormat>
  <Paragraphs>47</Paragraphs>
  <Slides>14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 Unicode MS</vt:lpstr>
      <vt:lpstr>Gothic Uralic</vt:lpstr>
      <vt:lpstr>Arial</vt:lpstr>
      <vt:lpstr>Bahnschrift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lean-tool.com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Yaser Ali Husen</dc:creator>
  <cp:lastModifiedBy>Yaser A H</cp:lastModifiedBy>
  <cp:revision>321</cp:revision>
  <dcterms:created xsi:type="dcterms:W3CDTF">2020-10-30T14:22:34Z</dcterms:created>
  <dcterms:modified xsi:type="dcterms:W3CDTF">2021-06-16T03:24:01Z</dcterms:modified>
</cp:coreProperties>
</file>

<file path=docProps/thumbnail.jpeg>
</file>